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6" r:id="rId2"/>
    <p:sldId id="275" r:id="rId3"/>
    <p:sldId id="276" r:id="rId4"/>
    <p:sldId id="277" r:id="rId5"/>
    <p:sldId id="278" r:id="rId6"/>
    <p:sldId id="279" r:id="rId7"/>
    <p:sldId id="280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67" r:id="rId24"/>
    <p:sldId id="272" r:id="rId25"/>
    <p:sldId id="271" r:id="rId26"/>
    <p:sldId id="297" r:id="rId27"/>
    <p:sldId id="298" r:id="rId28"/>
    <p:sldId id="299" r:id="rId29"/>
    <p:sldId id="268" r:id="rId30"/>
    <p:sldId id="269" r:id="rId31"/>
    <p:sldId id="273" r:id="rId32"/>
    <p:sldId id="274" r:id="rId33"/>
    <p:sldId id="270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ФУНКЦИЈЕ ИНФОРМАЦИОНО-КОМУНИКАЦИОНОГ СИСТЕМА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Структура и садржај потреба које треба задовољити у друштву дефинишу функције информационо-комуникационог система</a:t>
            </a:r>
          </a:p>
          <a:p>
            <a:r>
              <a:rPr lang="sr-Cyrl-RS" dirty="0" smtClean="0"/>
              <a:t>Информационо-комуникациони систем задовољава потребе на два нивоа</a:t>
            </a:r>
          </a:p>
          <a:p>
            <a:r>
              <a:rPr lang="sr-Cyrl-RS" dirty="0" smtClean="0"/>
              <a:t>Глобалном нивоу- основне или кардиналне функције ИКС</a:t>
            </a:r>
          </a:p>
          <a:p>
            <a:r>
              <a:rPr lang="sr-Cyrl-RS" dirty="0" smtClean="0"/>
              <a:t>Друштвене групе- изведене функције ИКС</a:t>
            </a:r>
          </a:p>
          <a:p>
            <a:endParaRPr lang="sr-Cyrl-R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8617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ЗАБАВНА ФУНКЦИЈА МЕДИЈА</a:t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• </a:t>
            </a:r>
            <a:r>
              <a:rPr lang="ru-RU" dirty="0"/>
              <a:t>Социјални конфликти, незадовољства из света рада и агресивност обичних људи потискују се, а њиховом пражњењу служе продукти културне индустрије, односно масовне културе и забаве. </a:t>
            </a:r>
            <a:endParaRPr lang="ru-RU" dirty="0" smtClean="0"/>
          </a:p>
          <a:p>
            <a:pPr algn="just"/>
            <a:r>
              <a:rPr lang="ru-RU" dirty="0" smtClean="0"/>
              <a:t>• </a:t>
            </a:r>
            <a:r>
              <a:rPr lang="ru-RU" dirty="0"/>
              <a:t>Тако су културна индустрија и масовна забава функционална компензација за политичку апатију већине грађана и истовремено пут за бекство од стварности који социјалне тензије трансферише у простор имагинарног.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660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ПОТПОМАГАЊЕ ПРОМЕТА РОБЕ И УСЛУГА</a:t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• </a:t>
            </a:r>
            <a:r>
              <a:rPr lang="ru-RU" dirty="0"/>
              <a:t>Мисаони експеримент: замислити функционисање економског (и друштвеног) система, на пример САД, без реклама у штампаним и електронским медијима. Како би изгледао дан после?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281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ФУНКЦИЈЕ И ДИСФУНКЦИЈЕ МЕДИЈА</a:t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• </a:t>
            </a:r>
            <a:r>
              <a:rPr lang="ru-RU" dirty="0"/>
              <a:t>Функција доделе и потврђивања статуса. Масовни медији, додељују статус, односно јавни значај личностима, инстутицијама, организацијама и друштвеним покретима. Они који поседују већу друштвену моћ чешће су предмет извештавања у медијима. И обрнуто, висок статус у медијима даје значајну друштвену моћ стога што они селективно усмеравају пажњу на само неке личности и догађаје из, на пример, света политике, економије, спорта или културе. То је свет познатих (ВИП) и “култ звезда” (Е. Морен)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749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1.	ФУНКЦИЈА ПОТВРЂИВАЊА И НАМЕТАЊА ДРУШТВЕНИХ НОРМИ</a:t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Медији </a:t>
            </a:r>
            <a:r>
              <a:rPr lang="ru-RU" dirty="0"/>
              <a:t>указују на непоштовање норми и кршење јавног морала, као и на случајеве моралног лицемерја. Највећи број њих одан је вредностима садржаним у базичном друштвеном консензусу (под условом да он постоји). То је тзв. мејнстриминг. Свако ко одступа од (за)дате дефиниције “нормалности” изложен је негативном публицитету. (Пример: Наркоманија.)</a:t>
            </a:r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42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2.	НАРКОТИЗУЈУЋА ФУНКЦИЈА МЕДИЈА</a:t>
            </a:r>
            <a:br>
              <a:rPr lang="sr-Cyrl-R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dirty="0" smtClean="0"/>
              <a:t>Захваљујући </a:t>
            </a:r>
            <a:r>
              <a:rPr lang="sr-Cyrl-RS" dirty="0"/>
              <a:t>мноштву масовних медија, људи у савременим друштвима изложени су поплави (ако не и потопу) информативне понуде. Дисфункција настаје због тога што појединци почињу спонтано да бркају своју обавештеност о питањима од јавног интереса са акцијом коју би тим поводом ваљало предузети. Они су обавештени, али пасивни, јер мноштво информација које свакодневно примају делује парадоксално: инхибира њихов друштвени активизам уместо да га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752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ПАРАДОКС ВЕСТИ КОЈЕ ЗАБАВЉАЈУ</a:t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• </a:t>
            </a:r>
            <a:r>
              <a:rPr lang="ru-RU" dirty="0"/>
              <a:t>Информације о озбиљним друштвеним проблемима, укључујући и оне о природним катастрофама у којима је било људских жртава, постају забавне већ самим тим што држе пажњу аудиторијума – и то чак супротно од намера медија. </a:t>
            </a:r>
            <a:endParaRPr lang="ru-RU" dirty="0" smtClean="0"/>
          </a:p>
          <a:p>
            <a:pPr algn="just"/>
            <a:r>
              <a:rPr lang="ru-RU" dirty="0" smtClean="0"/>
              <a:t>• </a:t>
            </a:r>
            <a:r>
              <a:rPr lang="ru-RU" dirty="0"/>
              <a:t>То може да се упореди са дечјим играма рата, када се нешто што је у свету одраслих извор патње и смрти претвара у безазлену забаву.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6806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ИЗВЕДЕНЕ ФУНКЦИЈЕ ИКС</a:t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• </a:t>
            </a:r>
            <a:r>
              <a:rPr lang="ru-RU" dirty="0"/>
              <a:t>Сазнавање и учење</a:t>
            </a:r>
          </a:p>
          <a:p>
            <a:r>
              <a:rPr lang="ru-RU" dirty="0"/>
              <a:t> • Разонода и опуштање </a:t>
            </a:r>
          </a:p>
          <a:p>
            <a:r>
              <a:rPr lang="ru-RU" dirty="0"/>
              <a:t>• Укључивање у друштво </a:t>
            </a:r>
          </a:p>
          <a:p>
            <a:r>
              <a:rPr lang="ru-RU" dirty="0"/>
              <a:t>• Осамљивање и подизање препрека </a:t>
            </a:r>
          </a:p>
          <a:p>
            <a:r>
              <a:rPr lang="ru-RU" dirty="0"/>
              <a:t>• Стицање и развој персоналног идентитета</a:t>
            </a:r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27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САЗНАВАЊЕ И УЧЕЊЕ</a:t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• </a:t>
            </a:r>
            <a:r>
              <a:rPr lang="ru-RU" dirty="0"/>
              <a:t>Људи често користе медије да би стекли ново искуство или проверили оно што мисле да већ знају: </a:t>
            </a:r>
            <a:endParaRPr lang="ru-RU" dirty="0" smtClean="0"/>
          </a:p>
          <a:p>
            <a:pPr algn="just"/>
            <a:r>
              <a:rPr lang="ru-RU" dirty="0" smtClean="0"/>
              <a:t>1</a:t>
            </a:r>
            <a:r>
              <a:rPr lang="ru-RU" dirty="0"/>
              <a:t>.</a:t>
            </a:r>
            <a:r>
              <a:rPr lang="ru-RU" dirty="0" smtClean="0"/>
              <a:t> </a:t>
            </a:r>
            <a:r>
              <a:rPr lang="ru-RU" dirty="0"/>
              <a:t>читају дневне новине и гледају информативне емисије да би сазнали шта се тог дана дешава у свету, или читају учене књиге које им омогућују увид у свет идеја и теоријског мишљења. </a:t>
            </a:r>
            <a:endParaRPr lang="ru-RU" dirty="0" smtClean="0"/>
          </a:p>
          <a:p>
            <a:pPr algn="just"/>
            <a:r>
              <a:rPr lang="ru-RU" dirty="0" smtClean="0"/>
              <a:t>2.купују </a:t>
            </a:r>
            <a:r>
              <a:rPr lang="ru-RU" dirty="0"/>
              <a:t>недељнике да би се удубили у анализе и коментаре догађаја о којима су се већ обавестили у дневним новинама. </a:t>
            </a:r>
            <a:endParaRPr lang="ru-RU" dirty="0" smtClean="0"/>
          </a:p>
          <a:p>
            <a:pPr algn="just"/>
            <a:r>
              <a:rPr lang="ru-RU" dirty="0" smtClean="0"/>
              <a:t>3</a:t>
            </a:r>
            <a:r>
              <a:rPr lang="ru-RU" dirty="0"/>
              <a:t>. Сурфују wеб-ом да би посетили wеб сајтове који су већ у њиховој виртуелној читаоници (фаворите) или путем претраживача трагали за нечим новим.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854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ОБРАЗОВНА ФУНКЦИЈА МЕДИЈА</a:t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• </a:t>
            </a:r>
            <a:r>
              <a:rPr lang="ru-RU" dirty="0"/>
              <a:t>1. »учење« на овај начин не прати никаква принуда. Нема страха од одговарања, оцењивања и могућег неуспеха. • Тест: нека свако себи постави питање о нечему што зна: да ли сам то научио током школовања? Уколико је одговор негативан, сва је прилика да је извор таквих знања неки од масовних медија. </a:t>
            </a:r>
            <a:endParaRPr lang="ru-RU" dirty="0" smtClean="0"/>
          </a:p>
          <a:p>
            <a:pPr algn="just"/>
            <a:r>
              <a:rPr lang="ru-RU" dirty="0" smtClean="0"/>
              <a:t>• </a:t>
            </a:r>
            <a:r>
              <a:rPr lang="ru-RU" dirty="0"/>
              <a:t>Пример: </a:t>
            </a:r>
            <a:r>
              <a:rPr lang="en-US" dirty="0" smtClean="0"/>
              <a:t>BBC</a:t>
            </a:r>
            <a:r>
              <a:rPr lang="sr-Cyrl-RS" dirty="0" smtClean="0"/>
              <a:t> </a:t>
            </a:r>
            <a:r>
              <a:rPr lang="ru-RU" dirty="0" smtClean="0"/>
              <a:t>или </a:t>
            </a:r>
            <a:r>
              <a:rPr lang="ru-RU" dirty="0"/>
              <a:t>образовни програм РТС </a:t>
            </a:r>
            <a:r>
              <a:rPr lang="en-US" dirty="0"/>
              <a:t>Discovery, History </a:t>
            </a:r>
            <a:r>
              <a:rPr lang="en-US" dirty="0" err="1"/>
              <a:t>Chanell</a:t>
            </a:r>
            <a:r>
              <a:rPr lang="en-US" dirty="0"/>
              <a:t>, National Geography </a:t>
            </a:r>
            <a:endParaRPr lang="sr-Cyrl-RS" dirty="0" smtClean="0"/>
          </a:p>
          <a:p>
            <a:pPr algn="just"/>
            <a:r>
              <a:rPr lang="ru-RU" dirty="0" smtClean="0"/>
              <a:t>• </a:t>
            </a:r>
            <a:r>
              <a:rPr lang="ru-RU" dirty="0"/>
              <a:t>Помоћу медија стичу се и врло практична знања: како да се поправи ауто, гаји цвеће или припреми неко егзотично јело. Пример: Џејми Оливер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1765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МЕДИЈИ НУДЕ ОБИЉЕ ИНФОРМАЦИЈА КОЈЕ НИСУ ЛАКО ДОСТУПНЕ</a:t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• </a:t>
            </a:r>
            <a:r>
              <a:rPr lang="ru-RU" dirty="0"/>
              <a:t>Телевизија омогућава обичном човеку да, на пример, прати сложене хируршке операције као да им је непосредно присутан. Десетак ТВ камера које непосредно и изблиза прате ток хируршке интервенције пружају му могућност да види више и боље него онај ко је физички присутан у хируршкој сали.То ради и ЦЦ ТВ за студенте медицине. • ТВ гледалац једне одбојкашке утакмице коју истовремено снима двадесетак камера може из различитих углова и перспектива да прати њен ток, да види зумиране или успорене кључне потезе играча или да на плаyбацк анализира последице контроверзних одлука судија који- за разлику од ТВ гледалаца - одлуке морају да доносе тренутно. • У преносу ватерпола ТВ приказује и оно што се дешава под водом, а што је са трибина практично невидљиво.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820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Информационо-комуникациони систем задовољава потребе на два нивоа. • Први је ниво глобалног друштва, и тада је реч о кардиналним или основним функцијама информационо-комуникационог система, јер он задовољава потребе друштва као целине. </a:t>
            </a:r>
            <a:endParaRPr lang="ru-RU" dirty="0" smtClean="0"/>
          </a:p>
          <a:p>
            <a:pPr algn="just"/>
            <a:r>
              <a:rPr lang="ru-RU" dirty="0" smtClean="0"/>
              <a:t>• </a:t>
            </a:r>
            <a:r>
              <a:rPr lang="ru-RU" dirty="0"/>
              <a:t>У другом случају, реч је о изведеним функцијама које систем има у односу на поједине друштвене групе и појединце који, узети заједно, чине његову примајућу структуру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103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САЗНАЈНА УЛОГА МЕДИЈА И ДЕЦА</a:t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• </a:t>
            </a:r>
            <a:r>
              <a:rPr lang="ru-RU" dirty="0"/>
              <a:t>Посредством телевизије она највећим делом сазнају какав је свет у коме живе. Медији пружају младом нараштају готове моделе понашања тако што једне афирмишу, а друге дезавуишу. Некадашње бајке су увелико заменили цртани филмови који садрже исте оне архетипске јунаке и ситуације који су некада налажени у бајкама и причама за децу.</a:t>
            </a:r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81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РАЗОНОДА И ОПУШТАЊЕ</a:t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• </a:t>
            </a:r>
            <a:r>
              <a:rPr lang="ru-RU" dirty="0"/>
              <a:t>Људи имају потребу за опуштањем после али и у току напорног рада на послу, у школи или у кући. Масовни медији то омогућавају</a:t>
            </a:r>
            <a:r>
              <a:rPr lang="ru-RU" dirty="0" smtClean="0"/>
              <a:t>. Ако </a:t>
            </a:r>
            <a:r>
              <a:rPr lang="ru-RU" dirty="0"/>
              <a:t>је некоме досадно они могу да га разгале. Већ и само листање новина, или мењање канала на радију и ТВ нуди дешавања, причу и слику авантура, наградна такмичења и загонетке. </a:t>
            </a:r>
            <a:endParaRPr lang="ru-RU" dirty="0" smtClean="0"/>
          </a:p>
          <a:p>
            <a:pPr algn="just"/>
            <a:r>
              <a:rPr lang="ru-RU" dirty="0" smtClean="0"/>
              <a:t>• </a:t>
            </a:r>
            <a:r>
              <a:rPr lang="ru-RU" dirty="0"/>
              <a:t>Ако је неко раздражен, тиха музика или романтични заплет неког ТВ филма ће га опустити, или ће му помоћу психолошког механизма идентификација - пројекција омогућити да се уз радњу акционих филмова ослободи нагомилане агресивности и фрустрација.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4885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УКЉУЧИВАЊЕ У ДРУШТВО</a:t>
            </a:r>
            <a:br>
              <a:rPr lang="sr-Cyrl-R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dirty="0" smtClean="0"/>
              <a:t>• </a:t>
            </a:r>
            <a:r>
              <a:rPr lang="sr-Cyrl-RS" dirty="0"/>
              <a:t>Медији у функцији агенса социјализације олакшавају повезивање и комуникацију појединаца са њиховим ближњим: породицом, пријатељима, вршњацима. </a:t>
            </a:r>
            <a:endParaRPr lang="sr-Cyrl-RS" dirty="0" smtClean="0"/>
          </a:p>
          <a:p>
            <a:pPr algn="just"/>
            <a:r>
              <a:rPr lang="sr-Cyrl-RS" dirty="0" smtClean="0"/>
              <a:t>• Медији </a:t>
            </a:r>
            <a:r>
              <a:rPr lang="sr-Cyrl-RS" dirty="0"/>
              <a:t>такође нуде препоруке – директне и још чешће индиректне - на пример о томе како се обући, а да то не изгледа ни превише екставагантно ни превише демод</a:t>
            </a:r>
            <a:r>
              <a:rPr lang="en-US" dirty="0"/>
              <a:t>é. </a:t>
            </a:r>
            <a:r>
              <a:rPr lang="sr-Cyrl-RS" dirty="0"/>
              <a:t>Реч је, у ствари, о базичној човековој потреби за припадношћу (грегарност) коју медији конкретизују тако што је испуњавају садржајима • Питања као што су: »Јеси ли јутрос читао/читала у новинама о...«, представљају уобичајене поводе за сусретања, разговоре без којих би људи у савременом масовном друштву били још усамљенији него што јесу.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8390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Cyrl-RS" dirty="0" smtClean="0"/>
              <a:t>ОСНОВНЕ ДРУШТВЕНЕ ФУНКЦИЈЕ ИНФОРМАЦИОНО-КОМУНИКАЦИОНОГ СИСТЕМА</a:t>
            </a:r>
            <a:br>
              <a:rPr lang="sr-Cyrl-RS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sr-Cyrl-RS" dirty="0" smtClean="0"/>
          </a:p>
          <a:p>
            <a:r>
              <a:rPr lang="sr-Cyrl-RS" dirty="0" smtClean="0"/>
              <a:t>Ласвел </a:t>
            </a:r>
            <a:r>
              <a:rPr lang="sr-Cyrl-RS" dirty="0"/>
              <a:t>је, у само једној реченици, изложио тзв. вербални модел\ формулу </a:t>
            </a:r>
            <a:r>
              <a:rPr lang="sr-Cyrl-RS" dirty="0" smtClean="0"/>
              <a:t>комуникационог </a:t>
            </a:r>
            <a:r>
              <a:rPr lang="sr-Cyrl-RS" dirty="0"/>
              <a:t>процеса познату као 5</a:t>
            </a:r>
            <a:r>
              <a:rPr lang="en-GB" dirty="0"/>
              <a:t>W : </a:t>
            </a:r>
            <a:r>
              <a:rPr lang="sr-Cyrl-RS" dirty="0"/>
              <a:t>Ко (</a:t>
            </a:r>
            <a:r>
              <a:rPr lang="en-GB" dirty="0" err="1" smtClean="0"/>
              <a:t>wh</a:t>
            </a:r>
            <a:r>
              <a:rPr lang="sr-Cyrl-RS" dirty="0" smtClean="0"/>
              <a:t>о</a:t>
            </a:r>
            <a:r>
              <a:rPr lang="sr-Cyrl-RS" dirty="0"/>
              <a:t>) саопштава шта (</a:t>
            </a:r>
            <a:r>
              <a:rPr lang="en-GB" dirty="0" smtClean="0"/>
              <a:t>what</a:t>
            </a:r>
            <a:r>
              <a:rPr lang="sr-Cyrl-RS" dirty="0" smtClean="0"/>
              <a:t>), посредством </a:t>
            </a:r>
            <a:r>
              <a:rPr lang="sr-Cyrl-RS" dirty="0"/>
              <a:t>кога (</a:t>
            </a:r>
            <a:r>
              <a:rPr lang="en-GB" dirty="0" smtClean="0"/>
              <a:t>which</a:t>
            </a:r>
            <a:r>
              <a:rPr lang="sr-Cyrl-RS" dirty="0" smtClean="0"/>
              <a:t>) </a:t>
            </a:r>
            <a:r>
              <a:rPr lang="sr-Cyrl-RS" dirty="0"/>
              <a:t>, коме (</a:t>
            </a:r>
            <a:r>
              <a:rPr lang="en-GB" dirty="0" smtClean="0"/>
              <a:t>whom</a:t>
            </a:r>
            <a:r>
              <a:rPr lang="sr-Cyrl-RS" dirty="0" smtClean="0"/>
              <a:t>) </a:t>
            </a:r>
            <a:r>
              <a:rPr lang="sr-Cyrl-RS" dirty="0"/>
              <a:t>и са каквим (</a:t>
            </a:r>
            <a:r>
              <a:rPr lang="en-GB" dirty="0" smtClean="0"/>
              <a:t>what</a:t>
            </a:r>
            <a:r>
              <a:rPr lang="sr-Cyrl-RS" dirty="0" smtClean="0"/>
              <a:t> </a:t>
            </a:r>
            <a:r>
              <a:rPr lang="en-GB" dirty="0" smtClean="0"/>
              <a:t>for</a:t>
            </a:r>
            <a:r>
              <a:rPr lang="sr-Cyrl-RS" dirty="0" smtClean="0"/>
              <a:t>)  </a:t>
            </a:r>
            <a:r>
              <a:rPr lang="sr-Cyrl-RS" dirty="0"/>
              <a:t>учинком</a:t>
            </a:r>
            <a:r>
              <a:rPr lang="sr-Cyrl-RS" dirty="0" smtClean="0"/>
              <a:t>.</a:t>
            </a:r>
            <a:endParaRPr lang="en-GB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прво питање (Ко?) усмерава на комуникатора и разлоге иницирања и вођења  комуникационог процеса</a:t>
            </a:r>
            <a:r>
              <a:rPr lang="sr-Latn-R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r-Cyrl-R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Истраживачи који траже одговор на  друго питање (Шта?) баве се анализом садржаја</a:t>
            </a:r>
            <a:r>
              <a:rPr lang="sr-Latn-R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r-Cyrl-R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Они чији  је предмет интересовања сам канал (штампа, радио,ТВ, Интернет...) којим се поруке преносе траже одговор на треће питање и баве се анализом самих медија масовног комуницирања </a:t>
            </a:r>
            <a:r>
              <a:rPr lang="sr-Latn-R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r-Cyrl-R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Ако је у првом плану истраживање оног коме се  поруке упућују онда је реч о проучавању аудиторијума</a:t>
            </a:r>
            <a:r>
              <a:rPr lang="sr-Latn-R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r-Cyrl-R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Проучавањем  утицаја  поруке на онога коме је упућена бави се анализа ефекта комуникационог процеса </a:t>
            </a:r>
            <a:r>
              <a:rPr lang="sr-Latn-R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</a:t>
            </a:r>
            <a:endParaRPr lang="sr-Cyrl-RS" dirty="0"/>
          </a:p>
          <a:p>
            <a:endParaRPr lang="sr-Cyrl-R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21549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0457"/>
            <a:ext cx="8596668" cy="4560905"/>
          </a:xfrm>
        </p:spPr>
        <p:txBody>
          <a:bodyPr/>
          <a:lstStyle/>
          <a:p>
            <a:pPr algn="just"/>
            <a:r>
              <a:rPr lang="ru-RU" sz="2400" dirty="0"/>
              <a:t>Каснији модели били су сложенији, а често су представљани у облику математичких формула</a:t>
            </a:r>
            <a:r>
              <a:rPr lang="ru-RU" sz="2400" dirty="0" smtClean="0"/>
              <a:t>:</a:t>
            </a:r>
          </a:p>
          <a:p>
            <a:pPr algn="just"/>
            <a:r>
              <a:rPr lang="ru-RU" sz="2400" dirty="0" smtClean="0"/>
              <a:t>1</a:t>
            </a:r>
            <a:r>
              <a:rPr lang="ru-RU" sz="2400" dirty="0"/>
              <a:t>. Базични модел комуникационог процеса – елементарни, статичан и </a:t>
            </a:r>
            <a:r>
              <a:rPr lang="ru-RU" sz="2400" dirty="0" smtClean="0"/>
              <a:t>затворен</a:t>
            </a:r>
          </a:p>
          <a:p>
            <a:pPr algn="just"/>
            <a:r>
              <a:rPr lang="ru-RU" sz="2400" dirty="0" smtClean="0"/>
              <a:t>2</a:t>
            </a:r>
            <a:r>
              <a:rPr lang="ru-RU" sz="2400" dirty="0"/>
              <a:t>. Концентрични модел масовног комуницирања- сложенији, али и даље статичан и </a:t>
            </a:r>
            <a:r>
              <a:rPr lang="ru-RU" sz="2400" dirty="0" smtClean="0"/>
              <a:t>затворен</a:t>
            </a:r>
          </a:p>
          <a:p>
            <a:pPr algn="just"/>
            <a:r>
              <a:rPr lang="ru-RU" sz="2400" dirty="0" smtClean="0"/>
              <a:t>3</a:t>
            </a:r>
            <a:r>
              <a:rPr lang="ru-RU" sz="2400" dirty="0"/>
              <a:t>. Системски развојни модел друштвеног комуницирања- најсложенији, динамичан и отворен према другим ИКС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7894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Харолд Ласвел- три функције</a:t>
            </a:r>
          </a:p>
          <a:p>
            <a:r>
              <a:rPr lang="sr-Cyrl-RS" b="1" dirty="0"/>
              <a:t>надзор над околином </a:t>
            </a:r>
            <a:r>
              <a:rPr lang="sr-Cyrl-RS" dirty="0"/>
              <a:t>(куле стражари)</a:t>
            </a:r>
          </a:p>
          <a:p>
            <a:r>
              <a:rPr lang="sr-Cyrl-RS" b="1" dirty="0"/>
              <a:t>повезиванје делова друштва </a:t>
            </a:r>
            <a:r>
              <a:rPr lang="sr-Cyrl-RS" dirty="0"/>
              <a:t>и усмеравање њихове реакције на окружење (мдији тумаче информације како би друштво схватило њихово значење)</a:t>
            </a:r>
          </a:p>
          <a:p>
            <a:r>
              <a:rPr lang="sr-Cyrl-RS" b="1" dirty="0"/>
              <a:t>п</a:t>
            </a:r>
            <a:r>
              <a:rPr lang="sr-Cyrl-RS" b="1" dirty="0" smtClean="0"/>
              <a:t>реношење </a:t>
            </a:r>
            <a:r>
              <a:rPr lang="sr-Cyrl-RS" b="1" dirty="0"/>
              <a:t>културне баштине </a:t>
            </a:r>
            <a:r>
              <a:rPr lang="sr-Cyrl-RS" dirty="0"/>
              <a:t>са генерације на генерациј (чувају културу кроз пренос информација)</a:t>
            </a:r>
          </a:p>
          <a:p>
            <a:r>
              <a:rPr lang="sr-Cyrl-RS" dirty="0"/>
              <a:t>Чарлс Рајт- забава</a:t>
            </a:r>
          </a:p>
          <a:p>
            <a:r>
              <a:rPr lang="sr-Cyrl-RS" dirty="0" smtClean="0"/>
              <a:t>Шрам </a:t>
            </a:r>
            <a:r>
              <a:rPr lang="sr-Cyrl-RS" dirty="0"/>
              <a:t>И Робертс- подпомагање промета роба и услуга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83397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МЕДИЈИ КАО ИМАГИНАРНИ ДРУГ</a:t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Медији </a:t>
            </a:r>
            <a:r>
              <a:rPr lang="ru-RU" dirty="0"/>
              <a:t>омогућавају људима који су из неких разлога и дословце физички изоловани (затвори, болнице, ноћна дежурства...) да се не осете препуштени самима себи и да уз помоћ новина, радија, телевизије успоставе макар виртуелни додир са другима и потврде своје припадање друштву. Истраживања показују да »тешки зависници« од медија припадају управо овим категоријама.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2387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ОСАМЉИВАЊЕ И ПОСТАВЉАЊЕ ПРЕПРЕКА</a:t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pPr algn="just"/>
            <a:r>
              <a:rPr lang="ru-RU" dirty="0"/>
              <a:t>• Медији могу у знатној мери да помогну усамљивање и избегавање друштвених контаката. Већина људи понекад зажели да буде остављена на миру, прекине друштвене интеракције и препусти се самоћи. Медији нуде добар изговор за овакво понашање. Уместо дружења, које тренутно не прија, може се наћи погодан изговор у гледању телевизије, читању неке неодложне публикације или препуштању музици уз помоћ и-пода и његових слушалица.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118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СТИЦАЊЕ И РАЗВОЈ ИДЕНТИТЕТА</a:t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pPr algn="just"/>
            <a:r>
              <a:rPr lang="ru-RU" dirty="0"/>
              <a:t>Медији, доприносе да појединац одреди себе и своје понашање у односу на друге – онако како су они медијски представљени. Док читају роман или гледају филм, људи пореде себе са тамо представљеним ликовима и њиховим односом према другима и ту траже (и налазе) одговор на питање: »Како бих се ја понашао у таквој ситуацији?« Тако медији помажу да појединац позиционира и одреди себе у односу на друге и боље се оријентише у стварним друштвеним ситуацијама. Радикални критичари медијских индустрија истичу конформистичку функцију медија. Они »штанцују« људе тако што наглашавају особине и вредности које су друштвено пожељне и доприносе да друштво неометано функционише гушећи сваки неконформизам и тежњу ка индивидуализацији.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8269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dirty="0" smtClean="0"/>
              <a:t>Лазарсфелд и Мертон су такође проучавали ИКС- открили да његове функције могу и негативно да делују на друштво као целину (дисфункције)</a:t>
            </a:r>
          </a:p>
          <a:p>
            <a:r>
              <a:rPr lang="sr-Cyrl-RS" dirty="0" smtClean="0"/>
              <a:t>Функционалисти само позитивне функције ИКС</a:t>
            </a:r>
          </a:p>
          <a:p>
            <a:r>
              <a:rPr lang="sr-Cyrl-RS" dirty="0" smtClean="0"/>
              <a:t>Две функције и једна дисфункција</a:t>
            </a:r>
          </a:p>
          <a:p>
            <a:r>
              <a:rPr lang="sr-Cyrl-RS" dirty="0" smtClean="0"/>
              <a:t>Функција доделе и потврђивања статуса (култ звезде)</a:t>
            </a:r>
          </a:p>
          <a:p>
            <a:r>
              <a:rPr lang="sr-Cyrl-RS" dirty="0" smtClean="0"/>
              <a:t>Едгар Морен- дух времена</a:t>
            </a:r>
          </a:p>
          <a:p>
            <a:r>
              <a:rPr lang="sr-Cyrl-RS" dirty="0" smtClean="0"/>
              <a:t>Функција потврђивања и наметања  друштвених норми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556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ОСНОВНЕ ФУНКЦИЈЕ ИКС-А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Функције које информационо-комуникациони систем има у глобалном друштву међу првима је систематизовао Харолд Ласвел. Он је дефинисао три такве функције: </a:t>
            </a:r>
            <a:endParaRPr lang="ru-RU" dirty="0" smtClean="0"/>
          </a:p>
          <a:p>
            <a:r>
              <a:rPr lang="ru-RU" dirty="0" smtClean="0"/>
              <a:t>1.надзор </a:t>
            </a:r>
            <a:r>
              <a:rPr lang="ru-RU" dirty="0"/>
              <a:t>над околином; </a:t>
            </a:r>
            <a:endParaRPr lang="ru-RU" dirty="0" smtClean="0"/>
          </a:p>
          <a:p>
            <a:r>
              <a:rPr lang="ru-RU" dirty="0" smtClean="0"/>
              <a:t>2.повезивање </a:t>
            </a:r>
            <a:r>
              <a:rPr lang="ru-RU" dirty="0"/>
              <a:t>делова друштва и усмеравање њихове реакција на окружење; </a:t>
            </a:r>
            <a:endParaRPr lang="ru-RU" dirty="0" smtClean="0"/>
          </a:p>
          <a:p>
            <a:r>
              <a:rPr lang="ru-RU" dirty="0" smtClean="0"/>
              <a:t>3.преношење </a:t>
            </a:r>
            <a:r>
              <a:rPr lang="ru-RU" dirty="0"/>
              <a:t>културне баштине са генерације на генерацију.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617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ВРЕГОВ МОДЕЛ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5741"/>
            <a:ext cx="8596668" cy="4595621"/>
          </a:xfrm>
        </p:spPr>
        <p:txBody>
          <a:bodyPr>
            <a:normAutofit/>
          </a:bodyPr>
          <a:lstStyle/>
          <a:p>
            <a:r>
              <a:rPr lang="sr-Cyrl-RS" dirty="0" smtClean="0"/>
              <a:t>Врегов модел</a:t>
            </a:r>
          </a:p>
          <a:p>
            <a:r>
              <a:rPr lang="sr-Cyrl-RS" dirty="0" smtClean="0"/>
              <a:t>ИКС сагледава као подсистем глобалног друштва и динамичне целине која има моћ преобликовања, односно развоја</a:t>
            </a:r>
          </a:p>
          <a:p>
            <a:r>
              <a:rPr lang="sr-Cyrl-RS" dirty="0" smtClean="0"/>
              <a:t>Основна одлика његовог модела није одржавање хомеостазе, него друштвена промена: морфостатички информацио-комуникациони системи и морфогенетски</a:t>
            </a:r>
            <a:r>
              <a:rPr lang="sr-Cyrl-RS" dirty="0"/>
              <a:t> информацио-комуникациони системи </a:t>
            </a:r>
            <a:endParaRPr lang="sr-Cyrl-RS" dirty="0" smtClean="0"/>
          </a:p>
          <a:p>
            <a:r>
              <a:rPr lang="ru-RU" dirty="0"/>
              <a:t>Модел који је развио Франце Врег у највећој се мери приближава теоријском концепту ИКС-а, и то из два разлога</a:t>
            </a:r>
            <a:r>
              <a:rPr lang="ru-RU" dirty="0" smtClean="0"/>
              <a:t>:</a:t>
            </a:r>
          </a:p>
          <a:p>
            <a:r>
              <a:rPr lang="ru-RU" dirty="0" smtClean="0"/>
              <a:t>1</a:t>
            </a:r>
            <a:r>
              <a:rPr lang="ru-RU" dirty="0"/>
              <a:t>. Он системски развојни модел комуникације анализира као подсистем глобалног </a:t>
            </a:r>
            <a:r>
              <a:rPr lang="ru-RU" dirty="0" smtClean="0"/>
              <a:t>друштва</a:t>
            </a:r>
          </a:p>
          <a:p>
            <a:r>
              <a:rPr lang="ru-RU" dirty="0" smtClean="0"/>
              <a:t>2</a:t>
            </a:r>
            <a:r>
              <a:rPr lang="ru-RU" dirty="0"/>
              <a:t>. Сагледава га као динамичку целину која има способност промене, преобликовања, развоја. То је адаптивно-процесни модел</a:t>
            </a:r>
            <a:r>
              <a:rPr lang="ru-RU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13997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Врег разликује</a:t>
            </a:r>
            <a:r>
              <a:rPr lang="ru-RU" dirty="0" smtClean="0"/>
              <a:t>:</a:t>
            </a:r>
          </a:p>
          <a:p>
            <a:pPr algn="just"/>
            <a:r>
              <a:rPr lang="ru-RU" dirty="0" smtClean="0"/>
              <a:t>1</a:t>
            </a:r>
            <a:r>
              <a:rPr lang="ru-RU" dirty="0"/>
              <a:t>. Морфостатичке комуникационе системе – теже затворености и усмерени су на одржавање постојеће равнотеже у друштву, аналоган кругу, проток информација је једносмеран, од центра ка </a:t>
            </a:r>
            <a:r>
              <a:rPr lang="ru-RU" dirty="0" smtClean="0"/>
              <a:t>периферији</a:t>
            </a:r>
          </a:p>
          <a:p>
            <a:pPr algn="just"/>
            <a:r>
              <a:rPr lang="ru-RU" dirty="0" smtClean="0"/>
              <a:t>2</a:t>
            </a:r>
            <a:r>
              <a:rPr lang="ru-RU" dirty="0"/>
              <a:t>. Морфогенетичке комуникационе системе – теже отворености и усвајању иновација и стално изнова нарушавају равнотежу настојећи да је поново успоставе на увек вишем нивоу сложености, аналоган спирали, проток информација је двосмеран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269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2857"/>
            <a:ext cx="8596668" cy="4408506"/>
          </a:xfrm>
        </p:spPr>
        <p:txBody>
          <a:bodyPr/>
          <a:lstStyle/>
          <a:p>
            <a:r>
              <a:rPr lang="ru-RU" dirty="0"/>
              <a:t> Основне одлике </a:t>
            </a:r>
            <a:r>
              <a:rPr lang="ru-RU" dirty="0" smtClean="0"/>
              <a:t>ИКС-а</a:t>
            </a:r>
          </a:p>
          <a:p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smtClean="0"/>
              <a:t>Функционалност</a:t>
            </a:r>
          </a:p>
          <a:p>
            <a:r>
              <a:rPr lang="ru-RU" dirty="0" smtClean="0"/>
              <a:t>2</a:t>
            </a:r>
            <a:r>
              <a:rPr lang="ru-RU" dirty="0"/>
              <a:t>. Аутономност  у односу на друге подсистеме:- Политички- Економск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9172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Шенон Виверов модел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ИЗВОР-информација-ПРЕНОСНИК-физички сигнал (канал)-ПРИЈЕМНИК-порука-ПРИМАЛАЦ </a:t>
            </a:r>
          </a:p>
          <a:p>
            <a:r>
              <a:rPr lang="sr-Cyrl-RS" dirty="0" smtClean="0"/>
              <a:t>ПОВРАТНА СПРЕГА</a:t>
            </a:r>
          </a:p>
          <a:p>
            <a:endParaRPr lang="sr-Cyrl-RS" dirty="0"/>
          </a:p>
          <a:p>
            <a:r>
              <a:rPr lang="sr-Cyrl-RS" dirty="0" smtClean="0"/>
              <a:t>Овај модел је настао још 1949.год.</a:t>
            </a:r>
          </a:p>
          <a:p>
            <a:r>
              <a:rPr lang="sr-Cyrl-RS" dirty="0" smtClean="0"/>
              <a:t>Шум који мења физичку структуру сигнала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1489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НАДЗОР НАД ОКОЛИНОМ</a:t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• </a:t>
            </a:r>
            <a:r>
              <a:rPr lang="ru-RU" dirty="0"/>
              <a:t>Новинари истражују околину, презентују и тумаче чињенице до којих дођу и то, посредством медија, саопштавају друштву.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Без посредованих информација, припадник савременог друштва био би изгубљен у »друштвеној непрегледности« (Ј. </a:t>
            </a:r>
            <a:r>
              <a:rPr lang="ru-RU" dirty="0" smtClean="0"/>
              <a:t>Хаб</a:t>
            </a:r>
            <a:r>
              <a:rPr lang="ru-RU" dirty="0"/>
              <a:t>е</a:t>
            </a:r>
            <a:r>
              <a:rPr lang="ru-RU" dirty="0" smtClean="0"/>
              <a:t>рмас).</a:t>
            </a:r>
          </a:p>
          <a:p>
            <a:r>
              <a:rPr lang="ru-RU" dirty="0"/>
              <a:t>• Функција надзора се не своди само на упозоравање на опасности које прете друштву, јер она подразумева и обављање улоге домаћина. </a:t>
            </a:r>
            <a:endParaRPr lang="ru-RU" dirty="0" smtClean="0"/>
          </a:p>
          <a:p>
            <a:pPr algn="just"/>
            <a:r>
              <a:rPr lang="ru-RU" dirty="0" smtClean="0"/>
              <a:t>• </a:t>
            </a:r>
            <a:r>
              <a:rPr lang="ru-RU" dirty="0"/>
              <a:t>Ова улога се састоји у свакодневној бризи за ваљано обављање свих послова од интереса за друштво. Ту спада објављивање прогнозе времена, здравствених и кулинарских савета, најава радио и телевизијских програма, извештаја са берзи, најава распродаја и слично.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86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КУЛА СТРАЖАРА</a:t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• </a:t>
            </a:r>
            <a:r>
              <a:rPr lang="ru-RU" dirty="0"/>
              <a:t>Медији, обављају функцију страже која упозорава друштво на долазеће опасности које га могу угрозити.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Ласвел ову функцију пореди са кулама-стражарама постављеним на граници да упозоре на долазак непријатеља или неке друге погибељи.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Медији мотре на знакове опасности ( природне несреће, пораст криминала, економске невоље, претње миру) и својим извештавањем упозоравају друштво на њих.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600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sr-Cyrl-RS" sz="2800" dirty="0"/>
              <a:t>ПОВЕЗИВАЊЕ ДЕЛОВА ДРУШТВА </a:t>
            </a:r>
            <a:r>
              <a:rPr lang="sr-Cyrl-RS" sz="2800" dirty="0" smtClean="0"/>
              <a:t>И УСМЕРАВАЊЕ </a:t>
            </a:r>
            <a:r>
              <a:rPr lang="sr-Cyrl-RS" sz="2800" dirty="0"/>
              <a:t>ЊИХОВЕ РЕАКЦИЈЕ НА ОКРУЖЕЊЕ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• </a:t>
            </a:r>
            <a:r>
              <a:rPr lang="sr-Cyrl-RS" dirty="0"/>
              <a:t>Медији имају изадатак да објашњавају и тумаче информације, како би припадници друштва схватили значење онога што је у њима садржано. </a:t>
            </a:r>
            <a:endParaRPr lang="sr-Cyrl-RS" dirty="0" smtClean="0"/>
          </a:p>
          <a:p>
            <a:r>
              <a:rPr lang="sr-Cyrl-RS" dirty="0" smtClean="0"/>
              <a:t>• </a:t>
            </a:r>
            <a:r>
              <a:rPr lang="sr-Cyrl-RS" dirty="0"/>
              <a:t>Док извештавање предочава само податке и чињенице, тумачење информације претпоставља знање, односно њено повезивање са контекстом који је историјски одре]ен, као и са целином друштва.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175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УЛОГА МЕДИЈСКИХ ПРОФЕСИОНАЛАЦА </a:t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Писци </a:t>
            </a:r>
            <a:r>
              <a:rPr lang="ru-RU" dirty="0"/>
              <a:t>новинских уводника и колумни, као и радио и ТВ коментатори, раде управо посао објашњавања и тумачења дневних информација. То понекад чине и сами извештачи када се труде да објасне позадину догађаја о којима информишу.</a:t>
            </a:r>
          </a:p>
          <a:p>
            <a:r>
              <a:rPr lang="ru-RU" dirty="0"/>
              <a:t>• Већ и само публиковање поједине информације, а затим и начин њеног пласмана у медију (простор, односно време које ће јој бити додељено) говори о њеном значају. </a:t>
            </a:r>
          </a:p>
          <a:p>
            <a:r>
              <a:rPr lang="ru-RU" dirty="0"/>
              <a:t>• Селекција ове врсте позната је као агенда сеттинг, јер медији (односно њихови уредници) већ самим увршћавањем, односно елиминацијом поједине информације утврђују дневни »подсетник« догађања и личности од значаја за друштвени живот.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66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ПРЕНОШЕЊЕ КУЛТУРНОГ НАСЛЕЂА</a:t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Ова </a:t>
            </a:r>
            <a:r>
              <a:rPr lang="ru-RU" dirty="0"/>
              <a:t>функција се односи на трансмисију друштвене и културне баштине са генерације на генерацију.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Медији не само да у садашњости преносе информације и објашњавају и тумаче њихово значење већ их чувају кроз време као информације о друштву – његовој прошлости, достигнућима и посртањима, вредностима и идеалима. Тиме обављају још један важан посао, као што је чување и развој културе, за који Режис Дебре користи појам трансмисија.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666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МЕДИЈИ У ФУНКЦИЈИ КУЛТУРНОГ ОРЈЕНТИРА</a:t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• </a:t>
            </a:r>
            <a:r>
              <a:rPr lang="ru-RU" dirty="0"/>
              <a:t>Пружањем таквих културних путоказа и белега медији грађанима показују како да ваљано живе, како да делују и шта се од њих очекује. Том својом улогом медији се придружују класичним васпитачима – родитељима и школи, али свој утицај шире на начин који је модернији и свакако ефикаснији. За разлику од родитељских придика и школских часова и уџбеника, рад медија је атрактиван и чак забаван.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7832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176</TotalTime>
  <Words>2510</Words>
  <Application>Microsoft Office PowerPoint</Application>
  <PresentationFormat>Widescreen</PresentationFormat>
  <Paragraphs>123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Times New Roman</vt:lpstr>
      <vt:lpstr>Trebuchet MS</vt:lpstr>
      <vt:lpstr>Wingdings 3</vt:lpstr>
      <vt:lpstr>Facet</vt:lpstr>
      <vt:lpstr>ФУНКЦИЈЕ ИНФОРМАЦИОНО-КОМУНИКАЦИОНОГ СИСТЕМА</vt:lpstr>
      <vt:lpstr>PowerPoint Presentation</vt:lpstr>
      <vt:lpstr>ОСНОВНЕ ФУНКЦИЈЕ ИКС-А</vt:lpstr>
      <vt:lpstr>НАДЗОР НАД ОКОЛИНОМ </vt:lpstr>
      <vt:lpstr>КУЛА СТРАЖАРА </vt:lpstr>
      <vt:lpstr>ПОВЕЗИВАЊЕ ДЕЛОВА ДРУШТВА И УСМЕРАВАЊЕ ЊИХОВЕ РЕАКЦИЈЕ НА ОКРУЖЕЊЕ </vt:lpstr>
      <vt:lpstr>УЛОГА МЕДИЈСКИХ ПРОФЕСИОНАЛАЦА  </vt:lpstr>
      <vt:lpstr>ПРЕНОШЕЊЕ КУЛТУРНОГ НАСЛЕЂА </vt:lpstr>
      <vt:lpstr>МЕДИЈИ У ФУНКЦИЈИ КУЛТУРНОГ ОРЈЕНТИРА </vt:lpstr>
      <vt:lpstr>ЗАБАВНА ФУНКЦИЈА МЕДИЈА </vt:lpstr>
      <vt:lpstr>ПОТПОМАГАЊЕ ПРОМЕТА РОБЕ И УСЛУГА </vt:lpstr>
      <vt:lpstr>ФУНКЦИЈЕ И ДИСФУНКЦИЈЕ МЕДИЈА </vt:lpstr>
      <vt:lpstr>1. ФУНКЦИЈА ПОТВРЂИВАЊА И НАМЕТАЊА ДРУШТВЕНИХ НОРМИ </vt:lpstr>
      <vt:lpstr>2. НАРКОТИЗУЈУЋА ФУНКЦИЈА МЕДИЈА </vt:lpstr>
      <vt:lpstr>ПАРАДОКС ВЕСТИ КОЈЕ ЗАБАВЉАЈУ </vt:lpstr>
      <vt:lpstr>ИЗВЕДЕНЕ ФУНКЦИЈЕ ИКС </vt:lpstr>
      <vt:lpstr>САЗНАВАЊЕ И УЧЕЊЕ </vt:lpstr>
      <vt:lpstr>ОБРАЗОВНА ФУНКЦИЈА МЕДИЈА </vt:lpstr>
      <vt:lpstr>МЕДИЈИ НУДЕ ОБИЉЕ ИНФОРМАЦИЈА КОЈЕ НИСУ ЛАКО ДОСТУПНЕ </vt:lpstr>
      <vt:lpstr>САЗНАЈНА УЛОГА МЕДИЈА И ДЕЦА </vt:lpstr>
      <vt:lpstr>РАЗОНОДА И ОПУШТАЊЕ </vt:lpstr>
      <vt:lpstr>УКЉУЧИВАЊЕ У ДРУШТВО </vt:lpstr>
      <vt:lpstr>ОСНОВНЕ ДРУШТВЕНЕ ФУНКЦИЈЕ ИНФОРМАЦИОНО-КОМУНИКАЦИОНОГ СИСТЕМА </vt:lpstr>
      <vt:lpstr>PowerPoint Presentation</vt:lpstr>
      <vt:lpstr>PowerPoint Presentation</vt:lpstr>
      <vt:lpstr>МЕДИЈИ КАО ИМАГИНАРНИ ДРУГ </vt:lpstr>
      <vt:lpstr>ОСАМЉИВАЊЕ И ПОСТАВЉАЊЕ ПРЕПРЕКА </vt:lpstr>
      <vt:lpstr>СТИЦАЊЕ И РАЗВОЈ ИДЕНТИТЕТА </vt:lpstr>
      <vt:lpstr>PowerPoint Presentation</vt:lpstr>
      <vt:lpstr>ВРЕГОВ МОДЕЛ</vt:lpstr>
      <vt:lpstr>PowerPoint Presentation</vt:lpstr>
      <vt:lpstr>PowerPoint Presentation</vt:lpstr>
      <vt:lpstr>Шенон Виверов модел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Комуникација и информационо-комуникациони процеси</dc:title>
  <dc:creator>Ivana Ilic Krstic</dc:creator>
  <cp:lastModifiedBy>Ivana Ilić Krstić</cp:lastModifiedBy>
  <cp:revision>18</cp:revision>
  <dcterms:created xsi:type="dcterms:W3CDTF">2019-11-18T22:33:57Z</dcterms:created>
  <dcterms:modified xsi:type="dcterms:W3CDTF">2023-04-04T11:33:30Z</dcterms:modified>
</cp:coreProperties>
</file>